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855A30-3CF9-49D0-A4AD-4C5E4F70862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467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55A30-3CF9-49D0-A4AD-4C5E4F70862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184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55A30-3CF9-49D0-A4AD-4C5E4F70862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461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55A30-3CF9-49D0-A4AD-4C5E4F70862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932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55A30-3CF9-49D0-A4AD-4C5E4F70862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345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EE94FF-4255-4DA5-B777-1B82419407C3}"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55A30-3CF9-49D0-A4AD-4C5E4F70862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405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EE94FF-4255-4DA5-B777-1B82419407C3}"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55A30-3CF9-49D0-A4AD-4C5E4F70862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3112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EE94FF-4255-4DA5-B777-1B82419407C3}" type="datetimeFigureOut">
              <a:rPr lang="en-US" smtClean="0"/>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55A30-3CF9-49D0-A4AD-4C5E4F70862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5727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E94FF-4255-4DA5-B777-1B82419407C3}" type="datetimeFigureOut">
              <a:rPr lang="en-US" smtClean="0"/>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55A30-3CF9-49D0-A4AD-4C5E4F708627}" type="slidenum">
              <a:rPr lang="en-US" smtClean="0"/>
              <a:t>‹#›</a:t>
            </a:fld>
            <a:endParaRPr lang="en-US"/>
          </a:p>
        </p:txBody>
      </p:sp>
    </p:spTree>
    <p:extLst>
      <p:ext uri="{BB962C8B-B14F-4D97-AF65-F5344CB8AC3E}">
        <p14:creationId xmlns:p14="http://schemas.microsoft.com/office/powerpoint/2010/main" val="394339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EE94FF-4255-4DA5-B777-1B82419407C3}"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55A30-3CF9-49D0-A4AD-4C5E4F70862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686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3EE94FF-4255-4DA5-B777-1B82419407C3}" type="datetimeFigureOut">
              <a:rPr lang="en-US" smtClean="0"/>
              <a:t>2/13/2023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855A30-3CF9-49D0-A4AD-4C5E4F70862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742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3EE94FF-4255-4DA5-B777-1B82419407C3}" type="datetimeFigureOut">
              <a:rPr lang="en-US" smtClean="0"/>
              <a:t>2/13/2023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855A30-3CF9-49D0-A4AD-4C5E4F70862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693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0305B-3510-6EC9-CCE2-573224FEB7EC}"/>
              </a:ext>
            </a:extLst>
          </p:cNvPr>
          <p:cNvSpPr>
            <a:spLocks noGrp="1"/>
          </p:cNvSpPr>
          <p:nvPr>
            <p:ph type="ctrTitle"/>
          </p:nvPr>
        </p:nvSpPr>
        <p:spPr/>
        <p:txBody>
          <a:bodyPr>
            <a:normAutofit/>
          </a:bodyPr>
          <a:lstStyle/>
          <a:p>
            <a:r>
              <a:rPr lang="en-US" sz="4800" b="1" dirty="0">
                <a:effectLst/>
                <a:latin typeface="Times New Roman" panose="02020603050405020304" pitchFamily="18" charset="0"/>
                <a:ea typeface="Calibri" panose="020F0502020204030204" pitchFamily="34" charset="0"/>
                <a:cs typeface="Cordia New" panose="020B0304020202020204" pitchFamily="34" charset="-34"/>
              </a:rPr>
              <a:t>Non- Probability Sampling</a:t>
            </a:r>
            <a:endParaRPr lang="en-US" sz="4800" dirty="0"/>
          </a:p>
        </p:txBody>
      </p:sp>
      <p:sp>
        <p:nvSpPr>
          <p:cNvPr id="3" name="Subtitle 2">
            <a:extLst>
              <a:ext uri="{FF2B5EF4-FFF2-40B4-BE49-F238E27FC236}">
                <a16:creationId xmlns:a16="http://schemas.microsoft.com/office/drawing/2014/main" id="{5EC99754-2B2D-EE20-4579-8A93E76D6C1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2473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17C2-2EA4-BC5F-AC30-BB614DFB6EB7}"/>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Non- Probability Sampling</a:t>
            </a:r>
            <a:endParaRPr lang="en-US" dirty="0"/>
          </a:p>
        </p:txBody>
      </p:sp>
      <p:sp>
        <p:nvSpPr>
          <p:cNvPr id="3" name="Content Placeholder 2">
            <a:extLst>
              <a:ext uri="{FF2B5EF4-FFF2-40B4-BE49-F238E27FC236}">
                <a16:creationId xmlns:a16="http://schemas.microsoft.com/office/drawing/2014/main" id="{83CCC023-1726-434D-D395-013455DD3D29}"/>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The non-probability sampling method is a technique in which the researcher selects the sample based on subjective judgement rather than the random selection. In this method, not all the members of the population have a chance to participate in the study.</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3584747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809BC-61C7-5A89-567A-68E8E618EAB1}"/>
              </a:ext>
            </a:extLst>
          </p:cNvPr>
          <p:cNvSpPr>
            <a:spLocks noGrp="1"/>
          </p:cNvSpPr>
          <p:nvPr>
            <p:ph type="title"/>
          </p:nvPr>
        </p:nvSpPr>
        <p:spPr/>
        <p:txBody>
          <a:bodyPr>
            <a:normAutofit fontScale="90000"/>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Non-Probability Sampling Types</a:t>
            </a:r>
            <a:endParaRPr lang="en-US" dirty="0"/>
          </a:p>
        </p:txBody>
      </p:sp>
      <p:sp>
        <p:nvSpPr>
          <p:cNvPr id="3" name="Content Placeholder 2">
            <a:extLst>
              <a:ext uri="{FF2B5EF4-FFF2-40B4-BE49-F238E27FC236}">
                <a16:creationId xmlns:a16="http://schemas.microsoft.com/office/drawing/2014/main" id="{4FC7694B-52E1-125A-B055-C30CA1F11840}"/>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Non-probability Sampling methods are further classified into different types, such as convenience sampling, quota sampling, </a:t>
            </a:r>
            <a:r>
              <a:rPr lang="en-US" sz="3200" dirty="0" err="1">
                <a:effectLst/>
                <a:latin typeface="Times New Roman" panose="02020603050405020304" pitchFamily="18" charset="0"/>
                <a:ea typeface="Calibri" panose="020F0502020204030204" pitchFamily="34" charset="0"/>
                <a:cs typeface="Cordia New" panose="020B0304020202020204" pitchFamily="34" charset="-34"/>
              </a:rPr>
              <a:t>judgemental</a:t>
            </a:r>
            <a:r>
              <a:rPr lang="en-US" sz="3200" dirty="0">
                <a:effectLst/>
                <a:latin typeface="Times New Roman" panose="02020603050405020304" pitchFamily="18" charset="0"/>
                <a:ea typeface="Calibri" panose="020F0502020204030204" pitchFamily="34" charset="0"/>
                <a:cs typeface="Cordia New" panose="020B0304020202020204" pitchFamily="34" charset="-34"/>
              </a:rPr>
              <a:t> sampling, snowball sampling. </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199505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0B068-CA5E-E454-CC56-7522FEFDE4B6}"/>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Convenience Sampling</a:t>
            </a:r>
            <a:endParaRPr lang="en-US" dirty="0"/>
          </a:p>
        </p:txBody>
      </p:sp>
      <p:sp>
        <p:nvSpPr>
          <p:cNvPr id="3" name="Content Placeholder 2">
            <a:extLst>
              <a:ext uri="{FF2B5EF4-FFF2-40B4-BE49-F238E27FC236}">
                <a16:creationId xmlns:a16="http://schemas.microsoft.com/office/drawing/2014/main" id="{7787FE1B-EE8F-661D-8D8F-1D96A936C853}"/>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In a convenience sampling method, the samples are selected from the population directly because they are conveniently available for the researcher. The samples are easy to select, and the researcher did not choose the sample that outlines the entire population.</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215856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92BD8-1F4C-DD1D-D417-8A8DC1DC161E}"/>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Quota Sampling</a:t>
            </a:r>
            <a:endParaRPr lang="en-US" dirty="0"/>
          </a:p>
        </p:txBody>
      </p:sp>
      <p:sp>
        <p:nvSpPr>
          <p:cNvPr id="3" name="Content Placeholder 2">
            <a:extLst>
              <a:ext uri="{FF2B5EF4-FFF2-40B4-BE49-F238E27FC236}">
                <a16:creationId xmlns:a16="http://schemas.microsoft.com/office/drawing/2014/main" id="{91F12449-8129-08CD-F435-76A6D741CEEB}"/>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In the quota sampling method, the researcher forms a sample that involves the individuals to represent the population based on specific traits or qualities. The researcher chooses the sample subsets that bring the useful collection of data that generalizes the entire population.</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2491358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CA45-B037-F88E-5EE7-FE879723C808}"/>
              </a:ext>
            </a:extLst>
          </p:cNvPr>
          <p:cNvSpPr>
            <a:spLocks noGrp="1"/>
          </p:cNvSpPr>
          <p:nvPr>
            <p:ph type="title"/>
          </p:nvPr>
        </p:nvSpPr>
        <p:spPr/>
        <p:txBody>
          <a:bodyPr>
            <a:normAutofit fontScale="90000"/>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Purposive or </a:t>
            </a:r>
            <a:r>
              <a:rPr lang="en-US" sz="4400" b="1" dirty="0" err="1">
                <a:effectLst/>
                <a:latin typeface="Times New Roman" panose="02020603050405020304" pitchFamily="18" charset="0"/>
                <a:ea typeface="Calibri" panose="020F0502020204030204" pitchFamily="34" charset="0"/>
                <a:cs typeface="Cordia New" panose="020B0304020202020204" pitchFamily="34" charset="-34"/>
              </a:rPr>
              <a:t>Judgemental</a:t>
            </a:r>
            <a:r>
              <a:rPr lang="en-US" sz="4400" b="1" dirty="0">
                <a:effectLst/>
                <a:latin typeface="Times New Roman" panose="02020603050405020304" pitchFamily="18" charset="0"/>
                <a:ea typeface="Calibri" panose="020F0502020204030204" pitchFamily="34" charset="0"/>
                <a:cs typeface="Cordia New" panose="020B0304020202020204" pitchFamily="34" charset="-34"/>
              </a:rPr>
              <a:t> Sampling</a:t>
            </a:r>
            <a:endParaRPr lang="en-US" dirty="0"/>
          </a:p>
        </p:txBody>
      </p:sp>
      <p:sp>
        <p:nvSpPr>
          <p:cNvPr id="3" name="Content Placeholder 2">
            <a:extLst>
              <a:ext uri="{FF2B5EF4-FFF2-40B4-BE49-F238E27FC236}">
                <a16:creationId xmlns:a16="http://schemas.microsoft.com/office/drawing/2014/main" id="{7BBCFBAF-F24B-A021-22EA-4B55059BE188}"/>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In purposive sampling, the samples are selected only based on the researcher’s knowledge. As their knowledge is instrumental in creating the samples, there are the chances of obtaining highly accurate answers with a minimum marginal error. It is also known as </a:t>
            </a:r>
            <a:r>
              <a:rPr lang="en-US" sz="3200">
                <a:effectLst/>
                <a:latin typeface="Times New Roman" panose="02020603050405020304" pitchFamily="18" charset="0"/>
                <a:ea typeface="Calibri" panose="020F0502020204030204" pitchFamily="34" charset="0"/>
                <a:cs typeface="Cordia New" panose="020B0304020202020204" pitchFamily="34" charset="-34"/>
              </a:rPr>
              <a:t>judgemental</a:t>
            </a:r>
            <a:r>
              <a:rPr lang="en-US" sz="3200" dirty="0">
                <a:effectLst/>
                <a:latin typeface="Times New Roman" panose="02020603050405020304" pitchFamily="18" charset="0"/>
                <a:ea typeface="Calibri" panose="020F0502020204030204" pitchFamily="34" charset="0"/>
                <a:cs typeface="Cordia New" panose="020B0304020202020204" pitchFamily="34" charset="-34"/>
              </a:rPr>
              <a:t> sampling or authoritative sampling.</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1498987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B807-0A52-1F3B-C216-BB99A7C33659}"/>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Snowball Sampling</a:t>
            </a:r>
            <a:endParaRPr lang="en-US" dirty="0"/>
          </a:p>
        </p:txBody>
      </p:sp>
      <p:sp>
        <p:nvSpPr>
          <p:cNvPr id="3" name="Content Placeholder 2">
            <a:extLst>
              <a:ext uri="{FF2B5EF4-FFF2-40B4-BE49-F238E27FC236}">
                <a16:creationId xmlns:a16="http://schemas.microsoft.com/office/drawing/2014/main" id="{B8832AFD-8ADF-5E04-D360-7C40E8A9EBDD}"/>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Snowball sampling is also known as a chain-referral sampling technique. In this method, the samples have traits that are difficult to find. So, each identified member of a population is asked to find the other sampling units. Those sampling units also belong to the same targeted population.</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12881737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280</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Times New Roman</vt:lpstr>
      <vt:lpstr>Gallery</vt:lpstr>
      <vt:lpstr>Non- Probability Sampling</vt:lpstr>
      <vt:lpstr>Non- Probability Sampling</vt:lpstr>
      <vt:lpstr>Non-Probability Sampling Types</vt:lpstr>
      <vt:lpstr>Convenience Sampling</vt:lpstr>
      <vt:lpstr>Quota Sampling</vt:lpstr>
      <vt:lpstr>Purposive or Judgemental Sampling</vt:lpstr>
      <vt:lpstr>Snowball Sampling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Probability Sampling</dc:title>
  <dc:creator>Ananya Priya</dc:creator>
  <cp:lastModifiedBy>Ananya Priya</cp:lastModifiedBy>
  <cp:revision>3</cp:revision>
  <dcterms:created xsi:type="dcterms:W3CDTF">2023-02-13T04:45:05Z</dcterms:created>
  <dcterms:modified xsi:type="dcterms:W3CDTF">2023-02-13T16:54:34Z</dcterms:modified>
</cp:coreProperties>
</file>